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3"/>
    <p:sldId id="257" r:id="rId64"/>
    <p:sldId id="258" r:id="rId65"/>
    <p:sldId id="259" r:id="rId66"/>
    <p:sldId id="260" r:id="rId67"/>
    <p:sldId id="261" r:id="rId68"/>
    <p:sldId id="262" r:id="rId69"/>
    <p:sldId id="263" r:id="rId70"/>
    <p:sldId id="264" r:id="rId71"/>
    <p:sldId id="265" r:id="rId7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AN Headline" charset="1" panose="00000000000000000000"/>
      <p:regular r:id="rId10"/>
    </p:embeddedFont>
    <p:embeddedFont>
      <p:font typeface="Trend Slab Four" charset="1" panose="00000000000000000000"/>
      <p:regular r:id="rId11"/>
    </p:embeddedFont>
    <p:embeddedFont>
      <p:font typeface="ITC Benguiat" charset="1" panose="02030603050306020704"/>
      <p:regular r:id="rId12"/>
    </p:embeddedFont>
    <p:embeddedFont>
      <p:font typeface="ITC Benguiat Bold" charset="1" panose="02030904050306020704"/>
      <p:regular r:id="rId13"/>
    </p:embeddedFont>
    <p:embeddedFont>
      <p:font typeface="ITC Benguiat Italics" charset="1" panose="02030604050306090704"/>
      <p:regular r:id="rId14"/>
    </p:embeddedFont>
    <p:embeddedFont>
      <p:font typeface="ITC Benguiat Bold Italics" charset="1" panose="02030905050306090704"/>
      <p:regular r:id="rId15"/>
    </p:embeddedFont>
    <p:embeddedFont>
      <p:font typeface="ITC Benguiat Medium" charset="1" panose="02030704050306020704"/>
      <p:regular r:id="rId16"/>
    </p:embeddedFont>
    <p:embeddedFont>
      <p:font typeface="ITC Benguiat Medium Italics" charset="1" panose="02030704050306090704"/>
      <p:regular r:id="rId17"/>
    </p:embeddedFont>
    <p:embeddedFont>
      <p:font typeface="Cooper BT Bold" charset="1" panose="0208080404030B020404"/>
      <p:regular r:id="rId18"/>
    </p:embeddedFont>
    <p:embeddedFont>
      <p:font typeface="Cooper BT Bold Italics" charset="1" panose="0208080405030B090404"/>
      <p:regular r:id="rId19"/>
    </p:embeddedFont>
    <p:embeddedFont>
      <p:font typeface="Cooper BT Light" charset="1" panose="0208050304030B020404"/>
      <p:regular r:id="rId20"/>
    </p:embeddedFont>
    <p:embeddedFont>
      <p:font typeface="Cooper BT Light Italics" charset="1" panose="0208050304030B090404"/>
      <p:regular r:id="rId21"/>
    </p:embeddedFont>
    <p:embeddedFont>
      <p:font typeface="Cooper BT Medium" charset="1" panose="0208060305030B020404"/>
      <p:regular r:id="rId22"/>
    </p:embeddedFont>
    <p:embeddedFont>
      <p:font typeface="Cooper BT Medium Italics" charset="1" panose="0208060305030B090404"/>
      <p:regular r:id="rId23"/>
    </p:embeddedFont>
    <p:embeddedFont>
      <p:font typeface="Cooper BT Heavy" charset="1" panose="0208090404030B020404"/>
      <p:regular r:id="rId24"/>
    </p:embeddedFont>
    <p:embeddedFont>
      <p:font typeface="Cooper BT Heavy Italics" charset="1" panose="0208090405030B090404"/>
      <p:regular r:id="rId25"/>
    </p:embeddedFont>
    <p:embeddedFont>
      <p:font typeface="Trend Sans One" charset="1" panose="00000000000000000000"/>
      <p:regular r:id="rId26"/>
    </p:embeddedFont>
    <p:embeddedFont>
      <p:font typeface="IBM Plex Sans" charset="1" panose="020B0503050203000203"/>
      <p:regular r:id="rId27"/>
    </p:embeddedFont>
    <p:embeddedFont>
      <p:font typeface="IBM Plex Sans Bold" charset="1" panose="020B0803050203000203"/>
      <p:regular r:id="rId28"/>
    </p:embeddedFont>
    <p:embeddedFont>
      <p:font typeface="IBM Plex Sans Italics" charset="1" panose="020B0503050203000203"/>
      <p:regular r:id="rId29"/>
    </p:embeddedFont>
    <p:embeddedFont>
      <p:font typeface="IBM Plex Sans Bold Italics" charset="1" panose="020B0803050203000203"/>
      <p:regular r:id="rId30"/>
    </p:embeddedFont>
    <p:embeddedFont>
      <p:font typeface="IBM Plex Sans Thin" charset="1" panose="020B0203050203000203"/>
      <p:regular r:id="rId31"/>
    </p:embeddedFont>
    <p:embeddedFont>
      <p:font typeface="IBM Plex Sans Thin Italics" charset="1" panose="020B0203050203000203"/>
      <p:regular r:id="rId32"/>
    </p:embeddedFont>
    <p:embeddedFont>
      <p:font typeface="IBM Plex Sans Medium" charset="1" panose="020B0603050203000203"/>
      <p:regular r:id="rId33"/>
    </p:embeddedFont>
    <p:embeddedFont>
      <p:font typeface="IBM Plex Sans Medium Italics" charset="1" panose="020B0603050203000203"/>
      <p:regular r:id="rId34"/>
    </p:embeddedFont>
    <p:embeddedFont>
      <p:font typeface="JetBrains Mono" charset="1" panose="02010509020102050004"/>
      <p:regular r:id="rId35"/>
    </p:embeddedFont>
    <p:embeddedFont>
      <p:font typeface="JetBrains Mono Bold" charset="1" panose="02010809030102050004"/>
      <p:regular r:id="rId36"/>
    </p:embeddedFont>
    <p:embeddedFont>
      <p:font typeface="JetBrains Mono Italics" charset="1" panose="02010509020102050004"/>
      <p:regular r:id="rId37"/>
    </p:embeddedFont>
    <p:embeddedFont>
      <p:font typeface="JetBrains Mono Bold Italics" charset="1" panose="02010809030102050004"/>
      <p:regular r:id="rId38"/>
    </p:embeddedFont>
    <p:embeddedFont>
      <p:font typeface="JetBrains Mono Medium" charset="1" panose="02010609020102050004"/>
      <p:regular r:id="rId39"/>
    </p:embeddedFont>
    <p:embeddedFont>
      <p:font typeface="JetBrains Mono Medium Italics" charset="1" panose="02010609020102050004"/>
      <p:regular r:id="rId40"/>
    </p:embeddedFont>
    <p:embeddedFont>
      <p:font typeface="JetBrains Mono Ultra-Bold" charset="1" panose="02010909030102050004"/>
      <p:regular r:id="rId41"/>
    </p:embeddedFont>
    <p:embeddedFont>
      <p:font typeface="JetBrains Mono Ultra-Bold Italics" charset="1" panose="02010909030102050004"/>
      <p:regular r:id="rId42"/>
    </p:embeddedFont>
    <p:embeddedFont>
      <p:font typeface="Fraunces" charset="1" panose="00000000000000000000"/>
      <p:regular r:id="rId43"/>
    </p:embeddedFont>
    <p:embeddedFont>
      <p:font typeface="Fraunces Bold" charset="1" panose="00000000000000000000"/>
      <p:regular r:id="rId44"/>
    </p:embeddedFont>
    <p:embeddedFont>
      <p:font typeface="Fraunces Italics" charset="1" panose="00000000000000000000"/>
      <p:regular r:id="rId45"/>
    </p:embeddedFont>
    <p:embeddedFont>
      <p:font typeface="Fraunces Bold Italics" charset="1" panose="00000000000000000000"/>
      <p:regular r:id="rId46"/>
    </p:embeddedFont>
    <p:embeddedFont>
      <p:font typeface="Fraunces Thin" charset="1" panose="00000000000000000000"/>
      <p:regular r:id="rId47"/>
    </p:embeddedFont>
    <p:embeddedFont>
      <p:font typeface="Fraunces Thin Italics" charset="1" panose="00000000000000000000"/>
      <p:regular r:id="rId48"/>
    </p:embeddedFont>
    <p:embeddedFont>
      <p:font typeface="Fraunces Light" charset="1" panose="00000000000000000000"/>
      <p:regular r:id="rId49"/>
    </p:embeddedFont>
    <p:embeddedFont>
      <p:font typeface="Fraunces Light Italics" charset="1" panose="00000000000000000000"/>
      <p:regular r:id="rId50"/>
    </p:embeddedFont>
    <p:embeddedFont>
      <p:font typeface="Fraunces Semi-Bold" charset="1" panose="00000000000000000000"/>
      <p:regular r:id="rId51"/>
    </p:embeddedFont>
    <p:embeddedFont>
      <p:font typeface="Fraunces Semi-Bold Italics" charset="1" panose="00000000000000000000"/>
      <p:regular r:id="rId52"/>
    </p:embeddedFont>
    <p:embeddedFont>
      <p:font typeface="Fraunces Heavy" charset="1" panose="00000000000000000000"/>
      <p:regular r:id="rId53"/>
    </p:embeddedFont>
    <p:embeddedFont>
      <p:font typeface="Fraunces Heavy Italics" charset="1" panose="00000000000000000000"/>
      <p:regular r:id="rId54"/>
    </p:embeddedFont>
    <p:embeddedFont>
      <p:font typeface="Be Vietnam" charset="1" panose="00000500000000000000"/>
      <p:regular r:id="rId55"/>
    </p:embeddedFont>
    <p:embeddedFont>
      <p:font typeface="Be Vietnam Italics" charset="1" panose="00000500000000000000"/>
      <p:regular r:id="rId56"/>
    </p:embeddedFont>
    <p:embeddedFont>
      <p:font typeface="Be Vietnam Thin" charset="1" panose="00000200000000000000"/>
      <p:regular r:id="rId57"/>
    </p:embeddedFont>
    <p:embeddedFont>
      <p:font typeface="Be Vietnam Thin Italics" charset="1" panose="00000300000000000000"/>
      <p:regular r:id="rId58"/>
    </p:embeddedFont>
    <p:embeddedFont>
      <p:font typeface="Be Vietnam Medium" charset="1" panose="00000600000000000000"/>
      <p:regular r:id="rId59"/>
    </p:embeddedFont>
    <p:embeddedFont>
      <p:font typeface="Be Vietnam Medium Italics" charset="1" panose="00000600000000000000"/>
      <p:regular r:id="rId60"/>
    </p:embeddedFont>
    <p:embeddedFont>
      <p:font typeface="Be Vietnam Ultra-Bold" charset="1" panose="00000900000000000000"/>
      <p:regular r:id="rId61"/>
    </p:embeddedFont>
    <p:embeddedFont>
      <p:font typeface="Be Vietnam Ultra-Bold Italics" charset="1" panose="0000090000000000000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slides/slide1.xml" Type="http://schemas.openxmlformats.org/officeDocument/2006/relationships/slide"/><Relationship Id="rId64" Target="slides/slide2.xml" Type="http://schemas.openxmlformats.org/officeDocument/2006/relationships/slide"/><Relationship Id="rId65" Target="slides/slide3.xml" Type="http://schemas.openxmlformats.org/officeDocument/2006/relationships/slide"/><Relationship Id="rId66" Target="slides/slide4.xml" Type="http://schemas.openxmlformats.org/officeDocument/2006/relationships/slide"/><Relationship Id="rId67" Target="slides/slide5.xml" Type="http://schemas.openxmlformats.org/officeDocument/2006/relationships/slide"/><Relationship Id="rId68" Target="slides/slide6.xml" Type="http://schemas.openxmlformats.org/officeDocument/2006/relationships/slide"/><Relationship Id="rId69" Target="slides/slide7.xml" Type="http://schemas.openxmlformats.org/officeDocument/2006/relationships/slide"/><Relationship Id="rId7" Target="fonts/font7.fntdata" Type="http://schemas.openxmlformats.org/officeDocument/2006/relationships/font"/><Relationship Id="rId70" Target="slides/slide8.xml" Type="http://schemas.openxmlformats.org/officeDocument/2006/relationships/slide"/><Relationship Id="rId71" Target="slides/slide9.xml" Type="http://schemas.openxmlformats.org/officeDocument/2006/relationships/slide"/><Relationship Id="rId72" Target="slides/slide10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25384" y="1123706"/>
            <a:ext cx="4953584" cy="51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1"/>
              </a:lnSpc>
              <a:spcBef>
                <a:spcPct val="0"/>
              </a:spcBef>
            </a:pPr>
            <a:r>
              <a:rPr lang="en-US" sz="3001">
                <a:solidFill>
                  <a:srgbClr val="F8F8F8"/>
                </a:solidFill>
                <a:latin typeface="IBM Plex Sans Bold"/>
              </a:rPr>
              <a:t>University of Hyderabad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761483" cy="761483"/>
          </a:xfrm>
          <a:custGeom>
            <a:avLst/>
            <a:gdLst/>
            <a:ahLst/>
            <a:cxnLst/>
            <a:rect r="r" b="b" t="t" l="l"/>
            <a:pathLst>
              <a:path h="761483" w="761483">
                <a:moveTo>
                  <a:pt x="0" y="0"/>
                </a:moveTo>
                <a:lnTo>
                  <a:pt x="761483" y="0"/>
                </a:lnTo>
                <a:lnTo>
                  <a:pt x="761483" y="761483"/>
                </a:lnTo>
                <a:lnTo>
                  <a:pt x="0" y="76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921" r="-338582" b="-69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548809"/>
            <a:ext cx="11078006" cy="29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7500">
                <a:solidFill>
                  <a:srgbClr val="F8F8F8"/>
                </a:solidFill>
                <a:latin typeface="Be Vietnam"/>
              </a:rPr>
              <a:t>DIGITAL ELECTORAL SYSTEM FOR UNIVERSITY GOVERNANCE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664857" y="7721035"/>
            <a:ext cx="6594443" cy="1537265"/>
            <a:chOff x="0" y="0"/>
            <a:chExt cx="8792591" cy="20496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8792591" cy="598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60"/>
                </a:lnSpc>
                <a:spcBef>
                  <a:spcPct val="0"/>
                </a:spcBef>
              </a:pPr>
              <a:r>
                <a:rPr lang="en-US" sz="2815" spc="244">
                  <a:solidFill>
                    <a:srgbClr val="F8F8F8"/>
                  </a:solidFill>
                  <a:latin typeface="Be Vietnam Ultra-Bold"/>
                </a:rPr>
                <a:t>BY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6699"/>
              <a:ext cx="8792591" cy="1392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300"/>
                </a:lnSpc>
              </a:pPr>
              <a:r>
                <a:rPr lang="en-US" sz="3071">
                  <a:solidFill>
                    <a:srgbClr val="F8F8F8"/>
                  </a:solidFill>
                  <a:latin typeface="IBM Plex Sans"/>
                </a:rPr>
                <a:t>Sidhartha Ananthula - 21MCME08</a:t>
              </a:r>
            </a:p>
            <a:p>
              <a:pPr algn="r">
                <a:lnSpc>
                  <a:spcPts val="4300"/>
                </a:lnSpc>
              </a:pPr>
              <a:r>
                <a:rPr lang="en-US" sz="3071">
                  <a:solidFill>
                    <a:srgbClr val="F8F8F8"/>
                  </a:solidFill>
                  <a:latin typeface="IBM Plex Sans"/>
                </a:rPr>
                <a:t>T Lakshmi Sai Srivatsa - 21MCME06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8578849"/>
            <a:ext cx="530980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8F8F8"/>
                </a:solidFill>
                <a:latin typeface="IBM Plex Sans"/>
              </a:rPr>
              <a:t>Software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58396"/>
            <a:ext cx="16230600" cy="5170207"/>
            <a:chOff x="0" y="0"/>
            <a:chExt cx="21640800" cy="68936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792559" y="247650"/>
              <a:ext cx="6055682" cy="1883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1"/>
                </a:lnSpc>
              </a:pPr>
              <a:r>
                <a:rPr lang="en-US" sz="8280" spc="-149">
                  <a:solidFill>
                    <a:srgbClr val="FFFFFF"/>
                  </a:solidFill>
                  <a:latin typeface="Trend Sans One"/>
                </a:rPr>
                <a:t>thank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91073"/>
              <a:ext cx="21640800" cy="4002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35"/>
                </a:lnSpc>
              </a:pPr>
              <a:r>
                <a:rPr lang="en-US" sz="23296" spc="-535">
                  <a:solidFill>
                    <a:srgbClr val="FF5055"/>
                  </a:solidFill>
                  <a:latin typeface="Trend Slab Four"/>
                </a:rPr>
                <a:t>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9175" y="3323125"/>
            <a:ext cx="37321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Agenda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787701" y="1856760"/>
            <a:ext cx="5358668" cy="1053219"/>
            <a:chOff x="0" y="0"/>
            <a:chExt cx="7144891" cy="14042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4292" cy="1404292"/>
            </a:xfrm>
            <a:custGeom>
              <a:avLst/>
              <a:gdLst/>
              <a:ahLst/>
              <a:cxnLst/>
              <a:rect r="r" b="b" t="t" l="l"/>
              <a:pathLst>
                <a:path h="1404292" w="1404292">
                  <a:moveTo>
                    <a:pt x="0" y="0"/>
                  </a:moveTo>
                  <a:lnTo>
                    <a:pt x="1404292" y="0"/>
                  </a:lnTo>
                  <a:lnTo>
                    <a:pt x="1404292" y="1404292"/>
                  </a:lnTo>
                  <a:lnTo>
                    <a:pt x="0" y="1404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44227" y="144227"/>
              <a:ext cx="1115837" cy="111583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1</a:t>
                </a: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165142" y="206122"/>
              <a:ext cx="4979749" cy="869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3"/>
                </a:lnSpc>
              </a:pPr>
              <a:r>
                <a:rPr lang="en-US" sz="3945">
                  <a:solidFill>
                    <a:srgbClr val="01003B"/>
                  </a:solidFill>
                  <a:latin typeface="IBM Plex Sans"/>
                </a:rPr>
                <a:t>Abstract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05031" y="2968540"/>
            <a:ext cx="5358668" cy="1290442"/>
            <a:chOff x="0" y="0"/>
            <a:chExt cx="7144891" cy="17205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181228"/>
              <a:ext cx="1404292" cy="1404292"/>
            </a:xfrm>
            <a:custGeom>
              <a:avLst/>
              <a:gdLst/>
              <a:ahLst/>
              <a:cxnLst/>
              <a:rect r="r" b="b" t="t" l="l"/>
              <a:pathLst>
                <a:path h="1404292" w="1404292">
                  <a:moveTo>
                    <a:pt x="0" y="0"/>
                  </a:moveTo>
                  <a:lnTo>
                    <a:pt x="1404292" y="0"/>
                  </a:lnTo>
                  <a:lnTo>
                    <a:pt x="1404292" y="1404292"/>
                  </a:lnTo>
                  <a:lnTo>
                    <a:pt x="0" y="1404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44227" y="325455"/>
              <a:ext cx="1115837" cy="111583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2</a:t>
                </a: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165142" y="-76200"/>
              <a:ext cx="4979749" cy="17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3"/>
                </a:lnSpc>
              </a:pPr>
              <a:r>
                <a:rPr lang="en-US" sz="3945">
                  <a:solidFill>
                    <a:srgbClr val="01003B"/>
                  </a:solidFill>
                  <a:latin typeface="IBM Plex Sans"/>
                </a:rPr>
                <a:t>Proposed Solution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05031" y="5929185"/>
            <a:ext cx="5358668" cy="1290442"/>
            <a:chOff x="0" y="0"/>
            <a:chExt cx="7144891" cy="17205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81228"/>
              <a:ext cx="1404292" cy="1404292"/>
            </a:xfrm>
            <a:custGeom>
              <a:avLst/>
              <a:gdLst/>
              <a:ahLst/>
              <a:cxnLst/>
              <a:rect r="r" b="b" t="t" l="l"/>
              <a:pathLst>
                <a:path h="1404292" w="1404292">
                  <a:moveTo>
                    <a:pt x="0" y="0"/>
                  </a:moveTo>
                  <a:lnTo>
                    <a:pt x="1404292" y="0"/>
                  </a:lnTo>
                  <a:lnTo>
                    <a:pt x="1404292" y="1404292"/>
                  </a:lnTo>
                  <a:lnTo>
                    <a:pt x="0" y="1404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144227" y="325455"/>
              <a:ext cx="1115837" cy="111583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4</a:t>
                </a: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2165142" y="-76200"/>
              <a:ext cx="4979749" cy="17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3"/>
                </a:lnSpc>
              </a:pPr>
              <a:r>
                <a:rPr lang="en-US" sz="3945">
                  <a:solidFill>
                    <a:srgbClr val="01003B"/>
                  </a:solidFill>
                  <a:latin typeface="IBM Plex Sans"/>
                </a:rPr>
                <a:t>Apportioning Requirements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87701" y="7086882"/>
            <a:ext cx="5358668" cy="1053219"/>
            <a:chOff x="0" y="0"/>
            <a:chExt cx="7144891" cy="14042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04292" cy="1404292"/>
            </a:xfrm>
            <a:custGeom>
              <a:avLst/>
              <a:gdLst/>
              <a:ahLst/>
              <a:cxnLst/>
              <a:rect r="r" b="b" t="t" l="l"/>
              <a:pathLst>
                <a:path h="1404292" w="1404292">
                  <a:moveTo>
                    <a:pt x="0" y="0"/>
                  </a:moveTo>
                  <a:lnTo>
                    <a:pt x="1404292" y="0"/>
                  </a:lnTo>
                  <a:lnTo>
                    <a:pt x="1404292" y="1404292"/>
                  </a:lnTo>
                  <a:lnTo>
                    <a:pt x="0" y="1404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144227" y="144227"/>
              <a:ext cx="1115837" cy="111583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5</a:t>
                </a: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2165142" y="206122"/>
              <a:ext cx="4979749" cy="869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3"/>
                </a:lnSpc>
              </a:pPr>
              <a:r>
                <a:rPr lang="en-US" sz="3945">
                  <a:solidFill>
                    <a:srgbClr val="01003B"/>
                  </a:solidFill>
                  <a:latin typeface="IBM Plex Sans"/>
                </a:rPr>
                <a:t>Conclusion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787701" y="4448243"/>
            <a:ext cx="5358668" cy="1290442"/>
            <a:chOff x="0" y="0"/>
            <a:chExt cx="7144891" cy="172058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181228"/>
              <a:ext cx="1404292" cy="1404292"/>
            </a:xfrm>
            <a:custGeom>
              <a:avLst/>
              <a:gdLst/>
              <a:ahLst/>
              <a:cxnLst/>
              <a:rect r="r" b="b" t="t" l="l"/>
              <a:pathLst>
                <a:path h="1404292" w="1404292">
                  <a:moveTo>
                    <a:pt x="0" y="0"/>
                  </a:moveTo>
                  <a:lnTo>
                    <a:pt x="1404292" y="0"/>
                  </a:lnTo>
                  <a:lnTo>
                    <a:pt x="1404292" y="1404292"/>
                  </a:lnTo>
                  <a:lnTo>
                    <a:pt x="0" y="1404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144227" y="325455"/>
              <a:ext cx="1115837" cy="111583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3</a:t>
                </a: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2165142" y="-76200"/>
              <a:ext cx="4979749" cy="17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3"/>
                </a:lnSpc>
              </a:pPr>
              <a:r>
                <a:rPr lang="en-US" sz="3945">
                  <a:solidFill>
                    <a:srgbClr val="01003B"/>
                  </a:solidFill>
                  <a:latin typeface="IBM Plex Sans"/>
                </a:rPr>
                <a:t>Design &amp; Implementation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250302" y="1176226"/>
            <a:ext cx="10148426" cy="1014842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30604" t="0" r="-194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93541" y="1176226"/>
            <a:ext cx="7365759" cy="8094829"/>
            <a:chOff x="0" y="0"/>
            <a:chExt cx="9821012" cy="1079310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821012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/>
                </a:rPr>
                <a:t>Abstract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16490"/>
              <a:ext cx="8028915" cy="8476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12468" indent="-356234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1003B"/>
                  </a:solidFill>
                  <a:latin typeface="IBM Plex Sans"/>
                </a:rPr>
                <a:t>Resource-intensive election nomination and voting process.</a:t>
              </a:r>
            </a:p>
            <a:p>
              <a:pPr algn="l" marL="712468" indent="-356234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1003B"/>
                  </a:solidFill>
                  <a:latin typeface="IBM Plex Sans"/>
                </a:rPr>
                <a:t>Software application to streamline the processes involved.</a:t>
              </a:r>
            </a:p>
            <a:p>
              <a:pPr algn="l" marL="712468" indent="-356234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1003B"/>
                  </a:solidFill>
                  <a:latin typeface="IBM Plex Sans"/>
                </a:rPr>
                <a:t>Eliminating the need of physical availability of the personnel.</a:t>
              </a:r>
            </a:p>
            <a:p>
              <a:pPr algn="l" marL="712468" indent="-356234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1003B"/>
                  </a:solidFill>
                  <a:latin typeface="IBM Plex Sans"/>
                </a:rPr>
                <a:t>Increased voter turnout and reduced costs.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7484689">
            <a:off x="13712991" y="-429165"/>
            <a:ext cx="7092618" cy="4797189"/>
          </a:xfrm>
          <a:custGeom>
            <a:avLst/>
            <a:gdLst/>
            <a:ahLst/>
            <a:cxnLst/>
            <a:rect r="r" b="b" t="t" l="l"/>
            <a:pathLst>
              <a:path h="4797189" w="7092618">
                <a:moveTo>
                  <a:pt x="0" y="0"/>
                </a:moveTo>
                <a:lnTo>
                  <a:pt x="7092618" y="0"/>
                </a:lnTo>
                <a:lnTo>
                  <a:pt x="7092618" y="4797189"/>
                </a:lnTo>
                <a:lnTo>
                  <a:pt x="0" y="479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7070861" y="3252790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6" y="0"/>
                </a:lnTo>
                <a:lnTo>
                  <a:pt x="15465516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02023"/>
            <a:ext cx="9412955" cy="686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667FF"/>
                </a:solidFill>
                <a:latin typeface="Be Vietnam"/>
              </a:rPr>
              <a:t> Web Application to automate and simplify the steps involved in the nomination process.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667FF"/>
                </a:solidFill>
                <a:latin typeface="Be Vietnam"/>
              </a:rPr>
              <a:t>Students</a:t>
            </a:r>
            <a:r>
              <a:rPr lang="en-US" sz="3000">
                <a:solidFill>
                  <a:srgbClr val="2667FF"/>
                </a:solidFill>
                <a:latin typeface="Be Vietnam"/>
              </a:rPr>
              <a:t> could file nominations as candidates and track the status of their applications.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667FF"/>
                </a:solidFill>
                <a:latin typeface="Be Vietnam"/>
              </a:rPr>
              <a:t>Proposer &amp; Seconder can demonstrate their adherence to the candidate’s choice by accepting or rejecting the nomination.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667FF"/>
                </a:solidFill>
                <a:latin typeface="Be Vietnam"/>
              </a:rPr>
              <a:t>Dean(s) could certify the Attendance &amp; Academic Record of the candidates.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667FF"/>
                </a:solidFill>
                <a:latin typeface="Be Vietnam"/>
              </a:rPr>
              <a:t>Election Chair could verify the Enclosures submitted by the candidate.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77263" y="724123"/>
            <a:ext cx="913347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Proposed 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31224" y="2184612"/>
            <a:ext cx="10428076" cy="7073688"/>
          </a:xfrm>
          <a:custGeom>
            <a:avLst/>
            <a:gdLst/>
            <a:ahLst/>
            <a:cxnLst/>
            <a:rect r="r" b="b" t="t" l="l"/>
            <a:pathLst>
              <a:path h="7073688" w="10428076">
                <a:moveTo>
                  <a:pt x="0" y="0"/>
                </a:moveTo>
                <a:lnTo>
                  <a:pt x="10428076" y="0"/>
                </a:lnTo>
                <a:lnTo>
                  <a:pt x="10428076" y="7073688"/>
                </a:lnTo>
                <a:lnTo>
                  <a:pt x="0" y="7073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523853"/>
            <a:ext cx="5413452" cy="164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9"/>
              </a:lnSpc>
            </a:pPr>
            <a:r>
              <a:rPr lang="en-US" sz="5408">
                <a:solidFill>
                  <a:srgbClr val="01003B"/>
                </a:solidFill>
                <a:latin typeface="Be Vietnam Ultra-Bold"/>
              </a:rPr>
              <a:t>Design &amp; Implementation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726172">
            <a:off x="12595576" y="-3810311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8"/>
                </a:lnTo>
                <a:lnTo>
                  <a:pt x="0" y="6308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9391" y="5036111"/>
            <a:ext cx="5132761" cy="1370689"/>
            <a:chOff x="0" y="0"/>
            <a:chExt cx="6843681" cy="1827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0025"/>
              <a:ext cx="6843681" cy="1080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89"/>
                </a:lnSpc>
              </a:pPr>
              <a:r>
                <a:rPr lang="en-US" sz="6310">
                  <a:solidFill>
                    <a:srgbClr val="597CFF"/>
                  </a:solidFill>
                  <a:latin typeface="TAN Headline"/>
                </a:rPr>
                <a:t>Use Case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15066"/>
              <a:ext cx="6843681" cy="712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39"/>
                </a:lnSpc>
              </a:pPr>
              <a:r>
                <a:rPr lang="en-US" sz="3242" spc="324">
                  <a:solidFill>
                    <a:srgbClr val="000000"/>
                  </a:solidFill>
                  <a:latin typeface="Fraunces"/>
                </a:rPr>
                <a:t>MODEL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5413452" cy="164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9"/>
              </a:lnSpc>
            </a:pPr>
            <a:r>
              <a:rPr lang="en-US" sz="5408">
                <a:solidFill>
                  <a:srgbClr val="01003B"/>
                </a:solidFill>
                <a:latin typeface="Be Vietnam Ultra-Bold"/>
              </a:rPr>
              <a:t>Design &amp; Implementation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26172">
            <a:off x="12595576" y="-3810311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8"/>
                </a:lnTo>
                <a:lnTo>
                  <a:pt x="0" y="630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8804" y="3241430"/>
            <a:ext cx="7525196" cy="568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sz="3999" spc="799">
                <a:solidFill>
                  <a:srgbClr val="2667FF"/>
                </a:solidFill>
                <a:latin typeface="JetBrains Mono"/>
              </a:rPr>
              <a:t>System Specifications:</a:t>
            </a:r>
          </a:p>
          <a:p>
            <a:pPr algn="l" marL="863599" indent="-431800" lvl="1">
              <a:lnSpc>
                <a:spcPts val="5639"/>
              </a:lnSpc>
              <a:buFont typeface="Arial"/>
              <a:buChar char="•"/>
            </a:pPr>
            <a:r>
              <a:rPr lang="en-US" sz="3999" spc="799">
                <a:solidFill>
                  <a:srgbClr val="FF5055"/>
                </a:solidFill>
                <a:latin typeface="JetBrains Mono Bold"/>
              </a:rPr>
              <a:t>IntelliJ IDEA</a:t>
            </a:r>
          </a:p>
          <a:p>
            <a:pPr algn="l" marL="863599" indent="-431800" lvl="1">
              <a:lnSpc>
                <a:spcPts val="5639"/>
              </a:lnSpc>
              <a:buFont typeface="Arial"/>
              <a:buChar char="•"/>
            </a:pPr>
            <a:r>
              <a:rPr lang="en-US" sz="3999" spc="799">
                <a:solidFill>
                  <a:srgbClr val="FF5055"/>
                </a:solidFill>
                <a:latin typeface="JetBrains Mono Bold"/>
              </a:rPr>
              <a:t>Tomcat v10.1</a:t>
            </a:r>
          </a:p>
          <a:p>
            <a:pPr algn="l" marL="863599" indent="-431800" lvl="1">
              <a:lnSpc>
                <a:spcPts val="5639"/>
              </a:lnSpc>
              <a:buFont typeface="Arial"/>
              <a:buChar char="•"/>
            </a:pPr>
            <a:r>
              <a:rPr lang="en-US" sz="3999" spc="799">
                <a:solidFill>
                  <a:srgbClr val="FF5055"/>
                </a:solidFill>
                <a:latin typeface="JetBrains Mono Bold"/>
              </a:rPr>
              <a:t>Google SMTP Mail Server</a:t>
            </a:r>
          </a:p>
          <a:p>
            <a:pPr algn="l" marL="863599" indent="-431800" lvl="1">
              <a:lnSpc>
                <a:spcPts val="5639"/>
              </a:lnSpc>
              <a:buFont typeface="Arial"/>
              <a:buChar char="•"/>
            </a:pPr>
            <a:r>
              <a:rPr lang="en-US" sz="3999" spc="799">
                <a:solidFill>
                  <a:srgbClr val="FF5055"/>
                </a:solidFill>
                <a:latin typeface="JetBrains Mono Bold"/>
              </a:rPr>
              <a:t>Aiven Online Database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44501" y="2674581"/>
            <a:ext cx="6258328" cy="639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sz="3999" spc="799">
                <a:solidFill>
                  <a:srgbClr val="FF5055"/>
                </a:solidFill>
                <a:latin typeface="JetBrains Mono"/>
              </a:rPr>
              <a:t>Technologies:</a:t>
            </a:r>
          </a:p>
          <a:p>
            <a:pPr algn="l" marL="863599" indent="-431800" lvl="1">
              <a:lnSpc>
                <a:spcPts val="5639"/>
              </a:lnSpc>
              <a:buFont typeface="Arial"/>
              <a:buChar char="•"/>
            </a:pPr>
            <a:r>
              <a:rPr lang="en-US" sz="3999" spc="799">
                <a:solidFill>
                  <a:srgbClr val="2667FF"/>
                </a:solidFill>
                <a:latin typeface="JetBrains Mono Bold"/>
              </a:rPr>
              <a:t>HTML,CSS,JS</a:t>
            </a:r>
          </a:p>
          <a:p>
            <a:pPr algn="l" marL="863599" indent="-431800" lvl="1">
              <a:lnSpc>
                <a:spcPts val="5639"/>
              </a:lnSpc>
              <a:buFont typeface="Arial"/>
              <a:buChar char="•"/>
            </a:pPr>
            <a:r>
              <a:rPr lang="en-US" sz="3999" spc="799">
                <a:solidFill>
                  <a:srgbClr val="2667FF"/>
                </a:solidFill>
                <a:latin typeface="JetBrains Mono Bold"/>
              </a:rPr>
              <a:t>tailwindcss</a:t>
            </a:r>
          </a:p>
          <a:p>
            <a:pPr algn="l" marL="863599" indent="-431800" lvl="1">
              <a:lnSpc>
                <a:spcPts val="5639"/>
              </a:lnSpc>
              <a:buFont typeface="Arial"/>
              <a:buChar char="•"/>
            </a:pPr>
            <a:r>
              <a:rPr lang="en-US" sz="3999" spc="799">
                <a:solidFill>
                  <a:srgbClr val="2667FF"/>
                </a:solidFill>
                <a:latin typeface="JetBrains Mono Bold"/>
              </a:rPr>
              <a:t>FlowBite</a:t>
            </a:r>
          </a:p>
          <a:p>
            <a:pPr algn="l" marL="863599" indent="-431800" lvl="1">
              <a:lnSpc>
                <a:spcPts val="5639"/>
              </a:lnSpc>
              <a:buFont typeface="Arial"/>
              <a:buChar char="•"/>
            </a:pPr>
            <a:r>
              <a:rPr lang="en-US" sz="3999" spc="799">
                <a:solidFill>
                  <a:srgbClr val="2667FF"/>
                </a:solidFill>
                <a:latin typeface="JetBrains Mono Bold"/>
              </a:rPr>
              <a:t>jQuery &amp; AJAX</a:t>
            </a:r>
          </a:p>
          <a:p>
            <a:pPr algn="l" marL="863599" indent="-431800" lvl="1">
              <a:lnSpc>
                <a:spcPts val="5639"/>
              </a:lnSpc>
              <a:buFont typeface="Arial"/>
              <a:buChar char="•"/>
            </a:pPr>
            <a:r>
              <a:rPr lang="en-US" sz="3999" spc="799">
                <a:solidFill>
                  <a:srgbClr val="2667FF"/>
                </a:solidFill>
                <a:latin typeface="JetBrains Mono Bold"/>
              </a:rPr>
              <a:t>Java Server Pages(JSP)</a:t>
            </a:r>
          </a:p>
          <a:p>
            <a:pPr algn="l" marL="863599" indent="-431800" lvl="1">
              <a:lnSpc>
                <a:spcPts val="5639"/>
              </a:lnSpc>
              <a:buFont typeface="Arial"/>
              <a:buChar char="•"/>
            </a:pPr>
            <a:r>
              <a:rPr lang="en-US" sz="3999" spc="799">
                <a:solidFill>
                  <a:srgbClr val="2667FF"/>
                </a:solidFill>
                <a:latin typeface="JetBrains Mono Bold"/>
              </a:rPr>
              <a:t>Java Servlets</a:t>
            </a:r>
          </a:p>
          <a:p>
            <a:pPr algn="l" marL="863599" indent="-431800" lvl="1">
              <a:lnSpc>
                <a:spcPts val="5639"/>
              </a:lnSpc>
              <a:buFont typeface="Arial"/>
              <a:buChar char="•"/>
            </a:pPr>
            <a:r>
              <a:rPr lang="en-US" sz="3999" spc="799">
                <a:solidFill>
                  <a:srgbClr val="2667FF"/>
                </a:solidFill>
                <a:latin typeface="JetBrains Mono Bold"/>
              </a:rPr>
              <a:t>MySQL(DBMS)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6172">
            <a:off x="12595576" y="-3810311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8"/>
                </a:lnTo>
                <a:lnTo>
                  <a:pt x="0" y="630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10599" y="1028700"/>
            <a:ext cx="8948701" cy="4758658"/>
          </a:xfrm>
          <a:custGeom>
            <a:avLst/>
            <a:gdLst/>
            <a:ahLst/>
            <a:cxnLst/>
            <a:rect r="r" b="b" t="t" l="l"/>
            <a:pathLst>
              <a:path h="4758658" w="8948701">
                <a:moveTo>
                  <a:pt x="0" y="0"/>
                </a:moveTo>
                <a:lnTo>
                  <a:pt x="8948701" y="0"/>
                </a:lnTo>
                <a:lnTo>
                  <a:pt x="8948701" y="4758658"/>
                </a:lnTo>
                <a:lnTo>
                  <a:pt x="0" y="4758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sq">
            <a:solidFill>
              <a:srgbClr val="F8F8F8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65992" y="3154722"/>
            <a:ext cx="8958125" cy="4763670"/>
          </a:xfrm>
          <a:custGeom>
            <a:avLst/>
            <a:gdLst/>
            <a:ahLst/>
            <a:cxnLst/>
            <a:rect r="r" b="b" t="t" l="l"/>
            <a:pathLst>
              <a:path h="4763670" w="8958125">
                <a:moveTo>
                  <a:pt x="0" y="0"/>
                </a:moveTo>
                <a:lnTo>
                  <a:pt x="8958125" y="0"/>
                </a:lnTo>
                <a:lnTo>
                  <a:pt x="8958125" y="4763669"/>
                </a:lnTo>
                <a:lnTo>
                  <a:pt x="0" y="4763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sq">
            <a:solidFill>
              <a:srgbClr val="F8F8F8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800141" y="5079626"/>
            <a:ext cx="8951521" cy="4760158"/>
          </a:xfrm>
          <a:custGeom>
            <a:avLst/>
            <a:gdLst/>
            <a:ahLst/>
            <a:cxnLst/>
            <a:rect r="r" b="b" t="t" l="l"/>
            <a:pathLst>
              <a:path h="4760158" w="8951521">
                <a:moveTo>
                  <a:pt x="0" y="0"/>
                </a:moveTo>
                <a:lnTo>
                  <a:pt x="8951521" y="0"/>
                </a:lnTo>
                <a:lnTo>
                  <a:pt x="8951521" y="4760158"/>
                </a:lnTo>
                <a:lnTo>
                  <a:pt x="0" y="4760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0" cap="sq">
            <a:solidFill>
              <a:srgbClr val="F8F8F8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5413452" cy="164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9"/>
              </a:lnSpc>
            </a:pPr>
            <a:r>
              <a:rPr lang="en-US" sz="5408">
                <a:solidFill>
                  <a:srgbClr val="01003B"/>
                </a:solidFill>
                <a:latin typeface="Be Vietnam Ultra-Bold"/>
              </a:rPr>
              <a:t>Design &amp; 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2718" y="6771306"/>
            <a:ext cx="6218117" cy="114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64"/>
              </a:lnSpc>
            </a:pPr>
            <a:r>
              <a:rPr lang="en-US" sz="8071" spc="-161">
                <a:solidFill>
                  <a:srgbClr val="D0A933"/>
                </a:solidFill>
                <a:latin typeface="ITC Benguiat"/>
              </a:rPr>
              <a:t>HOMEPAGE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62452" y="4048840"/>
            <a:ext cx="6550971" cy="86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70"/>
              </a:lnSpc>
            </a:pPr>
            <a:r>
              <a:rPr lang="en-US" sz="6078" spc="-121">
                <a:solidFill>
                  <a:srgbClr val="D0A933"/>
                </a:solidFill>
                <a:latin typeface="ITC Benguiat"/>
              </a:rPr>
              <a:t>ELECTION CHAIR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2452" y="7516855"/>
            <a:ext cx="6550971" cy="86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70"/>
              </a:lnSpc>
            </a:pPr>
            <a:r>
              <a:rPr lang="en-US" sz="6078" spc="-121">
                <a:solidFill>
                  <a:srgbClr val="D0A933"/>
                </a:solidFill>
                <a:latin typeface="ITC Benguiat"/>
              </a:rPr>
              <a:t>DEAN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5775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19175"/>
            <a:ext cx="5079364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Apportioning Requirements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6128075"/>
            <a:ext cx="19087598" cy="6906240"/>
          </a:xfrm>
          <a:custGeom>
            <a:avLst/>
            <a:gdLst/>
            <a:ahLst/>
            <a:cxnLst/>
            <a:rect r="r" b="b" t="t" l="l"/>
            <a:pathLst>
              <a:path h="6906240" w="19087598">
                <a:moveTo>
                  <a:pt x="0" y="0"/>
                </a:moveTo>
                <a:lnTo>
                  <a:pt x="19087598" y="0"/>
                </a:lnTo>
                <a:lnTo>
                  <a:pt x="19087598" y="6906240"/>
                </a:lnTo>
                <a:lnTo>
                  <a:pt x="0" y="6906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35456" y="1028700"/>
            <a:ext cx="1423844" cy="2283132"/>
          </a:xfrm>
          <a:custGeom>
            <a:avLst/>
            <a:gdLst/>
            <a:ahLst/>
            <a:cxnLst/>
            <a:rect r="r" b="b" t="t" l="l"/>
            <a:pathLst>
              <a:path h="2283132" w="1423844">
                <a:moveTo>
                  <a:pt x="0" y="0"/>
                </a:moveTo>
                <a:lnTo>
                  <a:pt x="1423844" y="0"/>
                </a:lnTo>
                <a:lnTo>
                  <a:pt x="1423844" y="2283132"/>
                </a:lnTo>
                <a:lnTo>
                  <a:pt x="0" y="228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55581" y="1876732"/>
            <a:ext cx="12403719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1003B"/>
                </a:solidFill>
                <a:latin typeface="IBM Plex Sans"/>
              </a:rPr>
              <a:t>-- Secured Voting Platform --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1003B"/>
                </a:solidFill>
                <a:latin typeface="IBM Plex Sans"/>
              </a:rPr>
              <a:t>-- </a:t>
            </a:r>
            <a:r>
              <a:rPr lang="en-US" sz="3999">
                <a:solidFill>
                  <a:srgbClr val="01003B"/>
                </a:solidFill>
                <a:latin typeface="IBM Plex Sans"/>
              </a:rPr>
              <a:t>Real-time Monitoring --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1003B"/>
                </a:solidFill>
                <a:latin typeface="IBM Plex Sans"/>
              </a:rPr>
              <a:t>-- </a:t>
            </a:r>
            <a:r>
              <a:rPr lang="en-US" sz="3999">
                <a:solidFill>
                  <a:srgbClr val="01003B"/>
                </a:solidFill>
                <a:latin typeface="IBM Plex Sans"/>
              </a:rPr>
              <a:t>Comprehensive Reports Generation --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1003B"/>
                </a:solidFill>
                <a:latin typeface="IBM Plex Sans"/>
              </a:rPr>
              <a:t>-- </a:t>
            </a:r>
            <a:r>
              <a:rPr lang="en-US" sz="3999">
                <a:solidFill>
                  <a:srgbClr val="01003B"/>
                </a:solidFill>
                <a:latin typeface="IBM Plex Sans"/>
              </a:rPr>
              <a:t>Multiple Election Management --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97175"/>
            <a:ext cx="5079364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And</a:t>
            </a:r>
          </a:p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Future Enhancements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2806" y="1108498"/>
            <a:ext cx="14102389" cy="8070004"/>
            <a:chOff x="0" y="0"/>
            <a:chExt cx="3714209" cy="21254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14209" cy="2125433"/>
            </a:xfrm>
            <a:custGeom>
              <a:avLst/>
              <a:gdLst/>
              <a:ahLst/>
              <a:cxnLst/>
              <a:rect r="r" b="b" t="t" l="l"/>
              <a:pathLst>
                <a:path h="2125433" w="3714209">
                  <a:moveTo>
                    <a:pt x="10980" y="0"/>
                  </a:moveTo>
                  <a:lnTo>
                    <a:pt x="3703230" y="0"/>
                  </a:lnTo>
                  <a:cubicBezTo>
                    <a:pt x="3706142" y="0"/>
                    <a:pt x="3708934" y="1157"/>
                    <a:pt x="3710994" y="3216"/>
                  </a:cubicBezTo>
                  <a:cubicBezTo>
                    <a:pt x="3713052" y="5275"/>
                    <a:pt x="3714209" y="8068"/>
                    <a:pt x="3714209" y="10980"/>
                  </a:cubicBezTo>
                  <a:lnTo>
                    <a:pt x="3714209" y="2114454"/>
                  </a:lnTo>
                  <a:cubicBezTo>
                    <a:pt x="3714209" y="2120517"/>
                    <a:pt x="3709294" y="2125433"/>
                    <a:pt x="3703230" y="2125433"/>
                  </a:cubicBezTo>
                  <a:lnTo>
                    <a:pt x="10980" y="2125433"/>
                  </a:lnTo>
                  <a:cubicBezTo>
                    <a:pt x="8068" y="2125433"/>
                    <a:pt x="5275" y="2124277"/>
                    <a:pt x="3216" y="2122217"/>
                  </a:cubicBezTo>
                  <a:cubicBezTo>
                    <a:pt x="1157" y="2120158"/>
                    <a:pt x="0" y="2117366"/>
                    <a:pt x="0" y="2114454"/>
                  </a:cubicBezTo>
                  <a:lnTo>
                    <a:pt x="0" y="10980"/>
                  </a:lnTo>
                  <a:cubicBezTo>
                    <a:pt x="0" y="8068"/>
                    <a:pt x="1157" y="5275"/>
                    <a:pt x="3216" y="3216"/>
                  </a:cubicBezTo>
                  <a:cubicBezTo>
                    <a:pt x="5275" y="1157"/>
                    <a:pt x="8068" y="0"/>
                    <a:pt x="1098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14209" cy="2173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04318" y="1395687"/>
            <a:ext cx="507936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3005094">
            <a:off x="-5411971" y="3426564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84746" y="2930525"/>
            <a:ext cx="9622969" cy="276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>
                <a:solidFill>
                  <a:srgbClr val="5E17EB"/>
                </a:solidFill>
                <a:latin typeface="Cooper BT Light"/>
              </a:rPr>
              <a:t>The application provides a seamless user experience after it is fully developed.</a:t>
            </a:r>
          </a:p>
          <a:p>
            <a:pPr algn="l"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>
                <a:solidFill>
                  <a:srgbClr val="8C52FF"/>
                </a:solidFill>
                <a:latin typeface="Cooper BT Light"/>
              </a:rPr>
              <a:t>Extend for use by any institution/organization.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5968" y="6324600"/>
            <a:ext cx="507936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1003B"/>
                </a:solidFill>
                <a:latin typeface="Be Vietnam Ultra-Bold"/>
              </a:rPr>
              <a:t>References: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35968" y="7089661"/>
            <a:ext cx="8371747" cy="118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3597" indent="-286798" lvl="1">
              <a:lnSpc>
                <a:spcPts val="2922"/>
              </a:lnSpc>
              <a:buFont typeface="Arial"/>
              <a:buChar char="•"/>
            </a:pPr>
            <a:r>
              <a:rPr lang="en-US" sz="2656">
                <a:solidFill>
                  <a:srgbClr val="00BF63"/>
                </a:solidFill>
                <a:latin typeface="Cooper BT Light"/>
              </a:rPr>
              <a:t>gadmin.uohyd.ac.in/all-notices/</a:t>
            </a:r>
          </a:p>
          <a:p>
            <a:pPr algn="l" marL="638365" indent="-319183" lvl="1">
              <a:lnSpc>
                <a:spcPts val="3252"/>
              </a:lnSpc>
              <a:buFont typeface="Arial"/>
              <a:buChar char="•"/>
            </a:pPr>
            <a:r>
              <a:rPr lang="en-US" sz="2956">
                <a:solidFill>
                  <a:srgbClr val="00BF63"/>
                </a:solidFill>
                <a:latin typeface="Cooper BT Light"/>
              </a:rPr>
              <a:t>www.ugc.gov.in/oldpdf/students_pdf/lyngdoh_committeemhrd2712.pdf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DAGEK5szsCY</dc:identifier>
  <dcterms:modified xsi:type="dcterms:W3CDTF">2011-08-01T06:04:30Z</dcterms:modified>
  <cp:revision>1</cp:revision>
  <dc:title>Project Proposal Presentation</dc:title>
</cp:coreProperties>
</file>